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T Sans Narrow"/>
      <p:regular r:id="rId17"/>
      <p:bold r:id="rId18"/>
    </p:embeddedFont>
    <p:embeddedFont>
      <p:font typeface="Open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fntdata"/><Relationship Id="rId11" Type="http://schemas.openxmlformats.org/officeDocument/2006/relationships/slide" Target="slides/slide6.xml"/><Relationship Id="rId22" Type="http://schemas.openxmlformats.org/officeDocument/2006/relationships/font" Target="fonts/OpenSans-boldItalic.fntdata"/><Relationship Id="rId10" Type="http://schemas.openxmlformats.org/officeDocument/2006/relationships/slide" Target="slides/slide5.xml"/><Relationship Id="rId21"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TSansNarrow-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penSans-regular.fntdata"/><Relationship Id="rId6" Type="http://schemas.openxmlformats.org/officeDocument/2006/relationships/slide" Target="slides/slide1.xml"/><Relationship Id="rId18" Type="http://schemas.openxmlformats.org/officeDocument/2006/relationships/font" Target="fonts/PTSansNarrow-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jp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898b515720_3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98b515720_3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898b515720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898b515720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898b51572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898b51572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g898b515720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898b515720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898b515720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98b515720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898b515720_3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898b515720_3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898b51572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98b51572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898b515720_3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898b515720_3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98b515720_3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98b515720_3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898b515720_3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898b515720_3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Пользовательский макет">
  <p:cSld name="AUTOLAYOUT">
    <p:bg>
      <p:bgPr>
        <a:solidFill>
          <a:srgbClr val="FFFFFF"/>
        </a:solidFill>
      </p:bgPr>
    </p:bg>
    <p:spTree>
      <p:nvGrpSpPr>
        <p:cNvPr id="62" name="Shape 62"/>
        <p:cNvGrpSpPr/>
        <p:nvPr/>
      </p:nvGrpSpPr>
      <p:grpSpPr>
        <a:xfrm>
          <a:off x="0" y="0"/>
          <a:ext cx="0" cy="0"/>
          <a:chOff x="0" y="0"/>
          <a:chExt cx="0" cy="0"/>
        </a:xfrm>
      </p:grpSpPr>
      <p:sp>
        <p:nvSpPr>
          <p:cNvPr id="63" name="Google Shape;63;p13"/>
          <p:cNvSpPr/>
          <p:nvPr/>
        </p:nvSpPr>
        <p:spPr>
          <a:xfrm>
            <a:off x="0" y="0"/>
            <a:ext cx="9144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txBox="1"/>
          <p:nvPr>
            <p:ph type="title"/>
          </p:nvPr>
        </p:nvSpPr>
        <p:spPr>
          <a:xfrm>
            <a:off x="339575" y="851900"/>
            <a:ext cx="4756200" cy="3420600"/>
          </a:xfrm>
          <a:prstGeom prst="rect">
            <a:avLst/>
          </a:prstGeom>
          <a:noFill/>
        </p:spPr>
        <p:txBody>
          <a:bodyPr anchorCtr="0" anchor="ctr" bIns="91425" lIns="91425" spcFirstLastPara="1" rIns="91425" wrap="square" tIns="91425">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5" name="Google Shape;65;p13"/>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lt1"/>
                </a:solidFill>
              </a:defRPr>
            </a:lvl1pPr>
            <a:lvl2pPr lvl="1" algn="r">
              <a:lnSpc>
                <a:spcPct val="100000"/>
              </a:lnSpc>
              <a:spcAft>
                <a:spcPts val="0"/>
              </a:spcAft>
              <a:buNone/>
              <a:defRPr sz="1000">
                <a:solidFill>
                  <a:schemeClr val="lt1"/>
                </a:solidFill>
              </a:defRPr>
            </a:lvl2pPr>
            <a:lvl3pPr lvl="2" algn="r">
              <a:lnSpc>
                <a:spcPct val="100000"/>
              </a:lnSpc>
              <a:spcAft>
                <a:spcPts val="0"/>
              </a:spcAft>
              <a:buNone/>
              <a:defRPr sz="1000">
                <a:solidFill>
                  <a:schemeClr val="lt1"/>
                </a:solidFill>
              </a:defRPr>
            </a:lvl3pPr>
            <a:lvl4pPr lvl="3" algn="r">
              <a:lnSpc>
                <a:spcPct val="100000"/>
              </a:lnSpc>
              <a:spcAft>
                <a:spcPts val="0"/>
              </a:spcAft>
              <a:buNone/>
              <a:defRPr sz="1000">
                <a:solidFill>
                  <a:schemeClr val="lt1"/>
                </a:solidFill>
              </a:defRPr>
            </a:lvl4pPr>
            <a:lvl5pPr lvl="4" algn="r">
              <a:lnSpc>
                <a:spcPct val="100000"/>
              </a:lnSpc>
              <a:spcAft>
                <a:spcPts val="0"/>
              </a:spcAft>
              <a:buNone/>
              <a:defRPr sz="1000">
                <a:solidFill>
                  <a:schemeClr val="lt1"/>
                </a:solidFill>
              </a:defRPr>
            </a:lvl5pPr>
            <a:lvl6pPr lvl="5" algn="r">
              <a:lnSpc>
                <a:spcPct val="100000"/>
              </a:lnSpc>
              <a:spcAft>
                <a:spcPts val="0"/>
              </a:spcAft>
              <a:buNone/>
              <a:defRPr sz="1000">
                <a:solidFill>
                  <a:schemeClr val="lt1"/>
                </a:solidFill>
              </a:defRPr>
            </a:lvl6pPr>
            <a:lvl7pPr lvl="6" algn="r">
              <a:lnSpc>
                <a:spcPct val="100000"/>
              </a:lnSpc>
              <a:spcAft>
                <a:spcPts val="0"/>
              </a:spcAft>
              <a:buNone/>
              <a:defRPr sz="1000">
                <a:solidFill>
                  <a:schemeClr val="lt1"/>
                </a:solidFill>
              </a:defRPr>
            </a:lvl7pPr>
            <a:lvl8pPr lvl="7" algn="r">
              <a:lnSpc>
                <a:spcPct val="100000"/>
              </a:lnSpc>
              <a:spcAft>
                <a:spcPts val="0"/>
              </a:spcAft>
              <a:buNone/>
              <a:defRPr sz="1000">
                <a:solidFill>
                  <a:schemeClr val="lt1"/>
                </a:solidFill>
              </a:defRPr>
            </a:lvl8pPr>
            <a:lvl9pPr lvl="8" algn="r">
              <a:lnSpc>
                <a:spcPct val="100000"/>
              </a:lnSpc>
              <a:spcAft>
                <a:spcPts val="0"/>
              </a:spcAft>
              <a:buNone/>
              <a:defRPr sz="1000">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Пользовательский макет 1">
  <p:cSld name="AUTOLAYOUT_1">
    <p:bg>
      <p:bgPr>
        <a:solidFill>
          <a:srgbClr val="FFFFFF"/>
        </a:solidFill>
      </p:bgPr>
    </p:bg>
    <p:spTree>
      <p:nvGrpSpPr>
        <p:cNvPr id="66" name="Shape 66"/>
        <p:cNvGrpSpPr/>
        <p:nvPr/>
      </p:nvGrpSpPr>
      <p:grpSpPr>
        <a:xfrm>
          <a:off x="0" y="0"/>
          <a:ext cx="0" cy="0"/>
          <a:chOff x="0" y="0"/>
          <a:chExt cx="0" cy="0"/>
        </a:xfrm>
      </p:grpSpPr>
      <p:sp>
        <p:nvSpPr>
          <p:cNvPr id="67" name="Google Shape;67;p14"/>
          <p:cNvSpPr/>
          <p:nvPr/>
        </p:nvSpPr>
        <p:spPr>
          <a:xfrm>
            <a:off x="0" y="0"/>
            <a:ext cx="9144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4"/>
          <p:cNvSpPr txBox="1"/>
          <p:nvPr>
            <p:ph type="title"/>
          </p:nvPr>
        </p:nvSpPr>
        <p:spPr>
          <a:xfrm>
            <a:off x="4049113" y="307825"/>
            <a:ext cx="4779300" cy="1418100"/>
          </a:xfrm>
          <a:prstGeom prst="rect">
            <a:avLst/>
          </a:prstGeom>
          <a:noFill/>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3000"/>
              <a:buNone/>
              <a:defRPr sz="3000">
                <a:solidFill>
                  <a:schemeClr val="accent3"/>
                </a:solidFill>
              </a:defRPr>
            </a:lvl1pPr>
            <a:lvl2pPr lvl="1" algn="l">
              <a:lnSpc>
                <a:spcPct val="100000"/>
              </a:lnSpc>
              <a:spcBef>
                <a:spcPts val="0"/>
              </a:spcBef>
              <a:spcAft>
                <a:spcPts val="0"/>
              </a:spcAft>
              <a:buClr>
                <a:schemeClr val="dk1"/>
              </a:buClr>
              <a:buSzPts val="3000"/>
              <a:buNone/>
              <a:defRPr sz="3000">
                <a:solidFill>
                  <a:schemeClr val="accent3"/>
                </a:solidFill>
              </a:defRPr>
            </a:lvl2pPr>
            <a:lvl3pPr lvl="2" algn="l">
              <a:lnSpc>
                <a:spcPct val="100000"/>
              </a:lnSpc>
              <a:spcBef>
                <a:spcPts val="0"/>
              </a:spcBef>
              <a:spcAft>
                <a:spcPts val="0"/>
              </a:spcAft>
              <a:buClr>
                <a:schemeClr val="dk1"/>
              </a:buClr>
              <a:buSzPts val="3000"/>
              <a:buNone/>
              <a:defRPr sz="3000">
                <a:solidFill>
                  <a:schemeClr val="accent3"/>
                </a:solidFill>
              </a:defRPr>
            </a:lvl3pPr>
            <a:lvl4pPr lvl="3" algn="l">
              <a:lnSpc>
                <a:spcPct val="100000"/>
              </a:lnSpc>
              <a:spcBef>
                <a:spcPts val="0"/>
              </a:spcBef>
              <a:spcAft>
                <a:spcPts val="0"/>
              </a:spcAft>
              <a:buClr>
                <a:schemeClr val="dk1"/>
              </a:buClr>
              <a:buSzPts val="3000"/>
              <a:buNone/>
              <a:defRPr sz="3000">
                <a:solidFill>
                  <a:schemeClr val="accent3"/>
                </a:solidFill>
              </a:defRPr>
            </a:lvl4pPr>
            <a:lvl5pPr lvl="4" algn="l">
              <a:lnSpc>
                <a:spcPct val="100000"/>
              </a:lnSpc>
              <a:spcBef>
                <a:spcPts val="0"/>
              </a:spcBef>
              <a:spcAft>
                <a:spcPts val="0"/>
              </a:spcAft>
              <a:buClr>
                <a:schemeClr val="dk1"/>
              </a:buClr>
              <a:buSzPts val="3000"/>
              <a:buNone/>
              <a:defRPr sz="3000">
                <a:solidFill>
                  <a:schemeClr val="accent3"/>
                </a:solidFill>
              </a:defRPr>
            </a:lvl5pPr>
            <a:lvl6pPr lvl="5" algn="l">
              <a:lnSpc>
                <a:spcPct val="100000"/>
              </a:lnSpc>
              <a:spcBef>
                <a:spcPts val="0"/>
              </a:spcBef>
              <a:spcAft>
                <a:spcPts val="0"/>
              </a:spcAft>
              <a:buClr>
                <a:schemeClr val="dk1"/>
              </a:buClr>
              <a:buSzPts val="3000"/>
              <a:buNone/>
              <a:defRPr sz="3000">
                <a:solidFill>
                  <a:schemeClr val="accent3"/>
                </a:solidFill>
              </a:defRPr>
            </a:lvl6pPr>
            <a:lvl7pPr lvl="6" algn="l">
              <a:lnSpc>
                <a:spcPct val="100000"/>
              </a:lnSpc>
              <a:spcBef>
                <a:spcPts val="0"/>
              </a:spcBef>
              <a:spcAft>
                <a:spcPts val="0"/>
              </a:spcAft>
              <a:buClr>
                <a:schemeClr val="dk1"/>
              </a:buClr>
              <a:buSzPts val="3000"/>
              <a:buNone/>
              <a:defRPr sz="3000">
                <a:solidFill>
                  <a:schemeClr val="accent3"/>
                </a:solidFill>
              </a:defRPr>
            </a:lvl7pPr>
            <a:lvl8pPr lvl="7" algn="l">
              <a:lnSpc>
                <a:spcPct val="100000"/>
              </a:lnSpc>
              <a:spcBef>
                <a:spcPts val="0"/>
              </a:spcBef>
              <a:spcAft>
                <a:spcPts val="0"/>
              </a:spcAft>
              <a:buClr>
                <a:schemeClr val="dk1"/>
              </a:buClr>
              <a:buSzPts val="3000"/>
              <a:buNone/>
              <a:defRPr sz="3000">
                <a:solidFill>
                  <a:schemeClr val="accent3"/>
                </a:solidFill>
              </a:defRPr>
            </a:lvl8pPr>
            <a:lvl9pPr lvl="8" algn="l">
              <a:lnSpc>
                <a:spcPct val="100000"/>
              </a:lnSpc>
              <a:spcBef>
                <a:spcPts val="0"/>
              </a:spcBef>
              <a:spcAft>
                <a:spcPts val="0"/>
              </a:spcAft>
              <a:buClr>
                <a:schemeClr val="dk1"/>
              </a:buClr>
              <a:buSzPts val="3000"/>
              <a:buNone/>
              <a:defRPr sz="3000">
                <a:solidFill>
                  <a:schemeClr val="accent3"/>
                </a:solidFill>
              </a:defRPr>
            </a:lvl9pPr>
          </a:lstStyle>
          <a:p/>
        </p:txBody>
      </p:sp>
      <p:sp>
        <p:nvSpPr>
          <p:cNvPr id="69" name="Google Shape;69;p14"/>
          <p:cNvSpPr txBox="1"/>
          <p:nvPr>
            <p:ph idx="1" type="body"/>
          </p:nvPr>
        </p:nvSpPr>
        <p:spPr>
          <a:xfrm>
            <a:off x="4054888" y="1808125"/>
            <a:ext cx="4779300" cy="2768700"/>
          </a:xfrm>
          <a:prstGeom prst="rect">
            <a:avLst/>
          </a:prstGeom>
          <a:noFill/>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chemeClr val="dk2"/>
              </a:buClr>
              <a:buSzPts val="1400"/>
              <a:buChar char="●"/>
              <a:defRPr sz="14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70" name="Google Shape;70;p14"/>
          <p:cNvSpPr txBox="1"/>
          <p:nvPr>
            <p:ph idx="12" type="sldNum"/>
          </p:nvPr>
        </p:nvSpPr>
        <p:spPr>
          <a:xfrm>
            <a:off x="8472458" y="4663217"/>
            <a:ext cx="548700" cy="393600"/>
          </a:xfrm>
          <a:prstGeom prst="rect">
            <a:avLst/>
          </a:prstGeom>
          <a:noFill/>
        </p:spPr>
        <p:txBody>
          <a:bodyPr anchorCtr="0" anchor="ctr" bIns="91425" lIns="91425" spcFirstLastPara="1" rIns="91425" wrap="square" tIns="91425">
            <a:noAutofit/>
          </a:bodyPr>
          <a:lstStyle>
            <a:lvl1pPr lvl="0" algn="r">
              <a:lnSpc>
                <a:spcPct val="100000"/>
              </a:lnSpc>
              <a:spcAft>
                <a:spcPts val="0"/>
              </a:spcAft>
              <a:buNone/>
              <a:defRPr sz="1000">
                <a:solidFill>
                  <a:schemeClr val="dk2"/>
                </a:solidFill>
              </a:defRPr>
            </a:lvl1pPr>
            <a:lvl2pPr lvl="1" algn="r">
              <a:lnSpc>
                <a:spcPct val="100000"/>
              </a:lnSpc>
              <a:spcAft>
                <a:spcPts val="0"/>
              </a:spcAft>
              <a:buNone/>
              <a:defRPr sz="1000">
                <a:solidFill>
                  <a:schemeClr val="dk2"/>
                </a:solidFill>
              </a:defRPr>
            </a:lvl2pPr>
            <a:lvl3pPr lvl="2" algn="r">
              <a:lnSpc>
                <a:spcPct val="100000"/>
              </a:lnSpc>
              <a:spcAft>
                <a:spcPts val="0"/>
              </a:spcAft>
              <a:buNone/>
              <a:defRPr sz="1000">
                <a:solidFill>
                  <a:schemeClr val="dk2"/>
                </a:solidFill>
              </a:defRPr>
            </a:lvl3pPr>
            <a:lvl4pPr lvl="3" algn="r">
              <a:lnSpc>
                <a:spcPct val="100000"/>
              </a:lnSpc>
              <a:spcAft>
                <a:spcPts val="0"/>
              </a:spcAft>
              <a:buNone/>
              <a:defRPr sz="1000">
                <a:solidFill>
                  <a:schemeClr val="dk2"/>
                </a:solidFill>
              </a:defRPr>
            </a:lvl4pPr>
            <a:lvl5pPr lvl="4" algn="r">
              <a:lnSpc>
                <a:spcPct val="100000"/>
              </a:lnSpc>
              <a:spcAft>
                <a:spcPts val="0"/>
              </a:spcAft>
              <a:buNone/>
              <a:defRPr sz="1000">
                <a:solidFill>
                  <a:schemeClr val="dk2"/>
                </a:solidFill>
              </a:defRPr>
            </a:lvl5pPr>
            <a:lvl6pPr lvl="5" algn="r">
              <a:lnSpc>
                <a:spcPct val="100000"/>
              </a:lnSpc>
              <a:spcAft>
                <a:spcPts val="0"/>
              </a:spcAft>
              <a:buNone/>
              <a:defRPr sz="1000">
                <a:solidFill>
                  <a:schemeClr val="dk2"/>
                </a:solidFill>
              </a:defRPr>
            </a:lvl6pPr>
            <a:lvl7pPr lvl="6" algn="r">
              <a:lnSpc>
                <a:spcPct val="100000"/>
              </a:lnSpc>
              <a:spcAft>
                <a:spcPts val="0"/>
              </a:spcAft>
              <a:buNone/>
              <a:defRPr sz="1000">
                <a:solidFill>
                  <a:schemeClr val="dk2"/>
                </a:solidFill>
              </a:defRPr>
            </a:lvl7pPr>
            <a:lvl8pPr lvl="7" algn="r">
              <a:lnSpc>
                <a:spcPct val="100000"/>
              </a:lnSpc>
              <a:spcAft>
                <a:spcPts val="0"/>
              </a:spcAft>
              <a:buNone/>
              <a:defRPr sz="1000">
                <a:solidFill>
                  <a:schemeClr val="dk2"/>
                </a:solidFill>
              </a:defRPr>
            </a:lvl8pPr>
            <a:lvl9pPr lvl="8" algn="r">
              <a:lnSpc>
                <a:spcPct val="100000"/>
              </a:lnSpc>
              <a:spcAft>
                <a:spcPts val="0"/>
              </a:spcAft>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mc:AlternateContent>
    <mc:Choice Requires="p14">
      <p:transition spd="slow" p14:dur="1000">
        <p14:flip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2.jp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6.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Google Shape;75;p15"/>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ru"/>
              <a:t>Способи та методи захисту</a:t>
            </a:r>
            <a:endParaRPr/>
          </a:p>
        </p:txBody>
      </p:sp>
      <p:sp>
        <p:nvSpPr>
          <p:cNvPr id="76" name="Google Shape;76;p15"/>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ru"/>
              <a:t>в різних мовах програмування</a:t>
            </a:r>
            <a:endParaRPr/>
          </a:p>
        </p:txBody>
      </p:sp>
      <p:sp>
        <p:nvSpPr>
          <p:cNvPr id="77" name="Google Shape;77;p15"/>
          <p:cNvSpPr txBox="1"/>
          <p:nvPr/>
        </p:nvSpPr>
        <p:spPr>
          <a:xfrm>
            <a:off x="7658325" y="4363350"/>
            <a:ext cx="5466300" cy="63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a:latin typeface="Open Sans"/>
                <a:ea typeface="Open Sans"/>
                <a:cs typeface="Open Sans"/>
                <a:sym typeface="Open Sans"/>
              </a:rPr>
              <a:t>ІПЗ-31 </a:t>
            </a:r>
            <a:endParaRPr>
              <a:latin typeface="Open Sans"/>
              <a:ea typeface="Open Sans"/>
              <a:cs typeface="Open Sans"/>
              <a:sym typeface="Open Sans"/>
            </a:endParaRPr>
          </a:p>
          <a:p>
            <a:pPr indent="0" lvl="0" marL="0" rtl="0" algn="l">
              <a:spcBef>
                <a:spcPts val="0"/>
              </a:spcBef>
              <a:spcAft>
                <a:spcPts val="0"/>
              </a:spcAft>
              <a:buNone/>
            </a:pPr>
            <a:r>
              <a:rPr lang="ru">
                <a:latin typeface="Open Sans"/>
                <a:ea typeface="Open Sans"/>
                <a:cs typeface="Open Sans"/>
                <a:sym typeface="Open Sans"/>
              </a:rPr>
              <a:t>Гурленко С.О.</a:t>
            </a:r>
            <a:endParaRPr>
              <a:latin typeface="Open Sans"/>
              <a:ea typeface="Open Sans"/>
              <a:cs typeface="Open Sans"/>
              <a:sym typeface="Open Sans"/>
            </a:endParaRPr>
          </a:p>
          <a:p>
            <a:pPr indent="0" lvl="0" marL="0" rtl="0" algn="l">
              <a:spcBef>
                <a:spcPts val="0"/>
              </a:spcBef>
              <a:spcAft>
                <a:spcPts val="0"/>
              </a:spcAft>
              <a:buNone/>
            </a:pPr>
            <a:r>
              <a:rPr lang="ru">
                <a:latin typeface="Open Sans"/>
                <a:ea typeface="Open Sans"/>
                <a:cs typeface="Open Sans"/>
                <a:sym typeface="Open Sans"/>
              </a:rPr>
              <a:t>Сваріч В.Ю.</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2" name="Shape 142"/>
        <p:cNvGrpSpPr/>
        <p:nvPr/>
      </p:nvGrpSpPr>
      <p:grpSpPr>
        <a:xfrm>
          <a:off x="0" y="0"/>
          <a:ext cx="0" cy="0"/>
          <a:chOff x="0" y="0"/>
          <a:chExt cx="0" cy="0"/>
        </a:xfrm>
      </p:grpSpPr>
      <p:pic>
        <p:nvPicPr>
          <p:cNvPr id="143" name="Google Shape;143;p24"/>
          <p:cNvPicPr preferRelativeResize="0"/>
          <p:nvPr/>
        </p:nvPicPr>
        <p:blipFill>
          <a:blip r:embed="rId4">
            <a:alphaModFix/>
          </a:blip>
          <a:stretch>
            <a:fillRect/>
          </a:stretch>
        </p:blipFill>
        <p:spPr>
          <a:xfrm>
            <a:off x="0" y="0"/>
            <a:ext cx="9144000" cy="5143500"/>
          </a:xfrm>
          <a:prstGeom prst="rect">
            <a:avLst/>
          </a:prstGeom>
          <a:noFill/>
          <a:ln>
            <a:noFill/>
          </a:ln>
        </p:spPr>
      </p:pic>
      <p:sp>
        <p:nvSpPr>
          <p:cNvPr id="144" name="Google Shape;144;p24"/>
          <p:cNvSpPr txBox="1"/>
          <p:nvPr>
            <p:ph type="title"/>
          </p:nvPr>
        </p:nvSpPr>
        <p:spPr>
          <a:xfrm>
            <a:off x="208775" y="208775"/>
            <a:ext cx="5409000" cy="48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sz="2200"/>
              <a:t>Це далеко не всі рекомендації, які можна дати авторам програмного забезпечення, але їх виконання може утруднити злом програми. Бути може, цього буде достатньо для того, щоб зупинити початківця, але явно недостатньо для людини, який займається вивченням вихідного коду програм досить давно. У будь-якому випадку, яка б не була складна і заплутана захист - її можна зламати. Все питання в кваліфікації людини і часу. Ідеальний варіант - це коли злом програми коштує дорожче, ніж покупка легальної копії.</a:t>
            </a:r>
            <a:endParaRPr sz="2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Google Shape;149;p25"/>
          <p:cNvPicPr preferRelativeResize="0"/>
          <p:nvPr/>
        </p:nvPicPr>
        <p:blipFill rotWithShape="1">
          <a:blip r:embed="rId3">
            <a:alphaModFix amt="90000"/>
          </a:blip>
          <a:srcRect b="3113" l="0" r="0" t="3113"/>
          <a:stretch/>
        </p:blipFill>
        <p:spPr>
          <a:xfrm>
            <a:off x="5520950" y="1070675"/>
            <a:ext cx="2967600" cy="2983200"/>
          </a:xfrm>
          <a:prstGeom prst="ellipse">
            <a:avLst/>
          </a:prstGeom>
          <a:noFill/>
          <a:ln>
            <a:noFill/>
          </a:ln>
        </p:spPr>
      </p:pic>
      <p:sp>
        <p:nvSpPr>
          <p:cNvPr id="150" name="Google Shape;150;p25"/>
          <p:cNvSpPr txBox="1"/>
          <p:nvPr>
            <p:ph type="title"/>
          </p:nvPr>
        </p:nvSpPr>
        <p:spPr>
          <a:xfrm>
            <a:off x="339575" y="851900"/>
            <a:ext cx="4756200" cy="342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000000"/>
                </a:solidFill>
              </a:rPr>
              <a:t>Дякуємо за увагу</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3">
            <a:alphaModFix/>
          </a:blip>
          <a:srcRect b="12680" l="0" r="0" t="12680"/>
          <a:stretch/>
        </p:blipFill>
        <p:spPr>
          <a:xfrm>
            <a:off x="332125" y="123375"/>
            <a:ext cx="2898900" cy="2163600"/>
          </a:xfrm>
          <a:prstGeom prst="round2SameRect">
            <a:avLst>
              <a:gd fmla="val 16667" name="adj1"/>
              <a:gd fmla="val 0" name="adj2"/>
            </a:avLst>
          </a:prstGeom>
          <a:noFill/>
          <a:ln>
            <a:noFill/>
          </a:ln>
        </p:spPr>
      </p:pic>
      <p:pic>
        <p:nvPicPr>
          <p:cNvPr id="83" name="Google Shape;83;p16"/>
          <p:cNvPicPr preferRelativeResize="0"/>
          <p:nvPr/>
        </p:nvPicPr>
        <p:blipFill rotWithShape="1">
          <a:blip r:embed="rId4">
            <a:alphaModFix/>
          </a:blip>
          <a:srcRect b="0" l="6933" r="6941" t="0"/>
          <a:stretch/>
        </p:blipFill>
        <p:spPr>
          <a:xfrm>
            <a:off x="332125" y="2777400"/>
            <a:ext cx="3093600" cy="2309100"/>
          </a:xfrm>
          <a:prstGeom prst="flowChartConnector">
            <a:avLst/>
          </a:prstGeom>
          <a:noFill/>
          <a:ln>
            <a:noFill/>
          </a:ln>
        </p:spPr>
      </p:pic>
      <p:sp>
        <p:nvSpPr>
          <p:cNvPr id="84" name="Google Shape;84;p16"/>
          <p:cNvSpPr txBox="1"/>
          <p:nvPr>
            <p:ph type="title"/>
          </p:nvPr>
        </p:nvSpPr>
        <p:spPr>
          <a:xfrm>
            <a:off x="4049113" y="307825"/>
            <a:ext cx="4779300" cy="141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ru">
                <a:solidFill>
                  <a:schemeClr val="accent1"/>
                </a:solidFill>
              </a:rPr>
              <a:t>Зміст</a:t>
            </a:r>
            <a:endParaRPr>
              <a:solidFill>
                <a:schemeClr val="accent1"/>
              </a:solidFill>
            </a:endParaRPr>
          </a:p>
        </p:txBody>
      </p:sp>
      <p:sp>
        <p:nvSpPr>
          <p:cNvPr id="85" name="Google Shape;85;p16"/>
          <p:cNvSpPr txBox="1"/>
          <p:nvPr>
            <p:ph idx="1" type="body"/>
          </p:nvPr>
        </p:nvSpPr>
        <p:spPr>
          <a:xfrm>
            <a:off x="4054888" y="1808125"/>
            <a:ext cx="4779300" cy="2768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ru"/>
              <a:t>Безпечне кодування</a:t>
            </a:r>
            <a:endParaRPr/>
          </a:p>
          <a:p>
            <a:pPr indent="-317500" lvl="0" marL="457200" rtl="0" algn="l">
              <a:spcBef>
                <a:spcPts val="0"/>
              </a:spcBef>
              <a:spcAft>
                <a:spcPts val="0"/>
              </a:spcAft>
              <a:buSzPts val="1400"/>
              <a:buAutoNum type="arabicPeriod"/>
            </a:pPr>
            <a:r>
              <a:rPr lang="ru"/>
              <a:t>Java</a:t>
            </a:r>
            <a:endParaRPr/>
          </a:p>
          <a:p>
            <a:pPr indent="-317500" lvl="0" marL="457200" rtl="0" algn="l">
              <a:spcBef>
                <a:spcPts val="0"/>
              </a:spcBef>
              <a:spcAft>
                <a:spcPts val="0"/>
              </a:spcAft>
              <a:buSzPts val="1400"/>
              <a:buAutoNum type="arabicPeriod"/>
            </a:pPr>
            <a:r>
              <a:rPr lang="ru"/>
              <a:t>Javascript </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Безпечне кодування</a:t>
            </a:r>
            <a:endParaRPr/>
          </a:p>
        </p:txBody>
      </p:sp>
      <p:sp>
        <p:nvSpPr>
          <p:cNvPr id="91" name="Google Shape;91;p1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1600"/>
              <a:t>Безпечне кодування (програмування) — методика розробки програмного забезпечення, що запобігає випадковому впровадженню вразливостей і забезпечує стійкість до впливу шкідливих програм і несанкціонованого доступу. Баги і логічні помилки є основною причиною появи вразливостей програмного забезпечення.</a:t>
            </a:r>
            <a:endParaRPr sz="1600"/>
          </a:p>
          <a:p>
            <a:pPr indent="0" lvl="0" marL="0" rtl="0" algn="l">
              <a:spcBef>
                <a:spcPts val="1600"/>
              </a:spcBef>
              <a:spcAft>
                <a:spcPts val="1600"/>
              </a:spcAft>
              <a:buNone/>
            </a:pPr>
            <a:r>
              <a:rPr lang="ru" sz="1600"/>
              <a:t>Завдання безпечного програмування — захист даних користувача від крадіжки і псування, збереження контролю над системою. Небезпечна програма — потенційна мета для зловмисника, який може використовувати наявні уразливості для перегляду, зміни або видалення наявної інформації, впливу на роботу програм і сервісів (запуск або зупинка), впровадження шкідливого коду в систему.</a:t>
            </a:r>
            <a:endParaRPr sz="1600"/>
          </a:p>
        </p:txBody>
      </p:sp>
      <p:pic>
        <p:nvPicPr>
          <p:cNvPr id="92" name="Google Shape;92;p17"/>
          <p:cNvPicPr preferRelativeResize="0"/>
          <p:nvPr/>
        </p:nvPicPr>
        <p:blipFill>
          <a:blip r:embed="rId3">
            <a:alphaModFix/>
          </a:blip>
          <a:stretch>
            <a:fillRect/>
          </a:stretch>
        </p:blipFill>
        <p:spPr>
          <a:xfrm>
            <a:off x="7797700" y="721254"/>
            <a:ext cx="1261778" cy="11524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8"/>
          <p:cNvSpPr txBox="1"/>
          <p:nvPr>
            <p:ph idx="1" type="body"/>
          </p:nvPr>
        </p:nvSpPr>
        <p:spPr>
          <a:xfrm>
            <a:off x="82300" y="633011"/>
            <a:ext cx="4950300" cy="3877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t>Інформаційна система поділяється на фізичний і логічний рівень. Розуміння того, що саме має бути захищене від зовнішніх чинників, допомагає з найбільш ефективним вибором і застосуванням захисних заходів. Чітка межа між рівнями повинна визначатися політикою безпеки, яка регулює певний набір інформації та інформаційних технологій, що має фізичні кордони. Подальше ускладнення полягає в тому, що на одному комп'ютері або сервері може розміщуватися як загальнодоступна, так і конфіденційна інформація. В результаті кілька політик безпеки можуть застосовуватися до однієї машини або в межах однієї системи. Тому при розробці інформаційної системи кордону безпеки повинні враховуватися і описуватися у відповідній документації і політиках безпеки системи. Її розробники повинні вміти забезпечити безпеку системи при проектуванні, розробці, управлінні і конфігурації, інтеграції, правильно провести тестування.</a:t>
            </a:r>
            <a:endParaRPr sz="1200"/>
          </a:p>
        </p:txBody>
      </p:sp>
      <p:pic>
        <p:nvPicPr>
          <p:cNvPr id="98" name="Google Shape;98;p18"/>
          <p:cNvPicPr preferRelativeResize="0"/>
          <p:nvPr/>
        </p:nvPicPr>
        <p:blipFill>
          <a:blip r:embed="rId3">
            <a:alphaModFix/>
          </a:blip>
          <a:stretch>
            <a:fillRect/>
          </a:stretch>
        </p:blipFill>
        <p:spPr>
          <a:xfrm>
            <a:off x="5609725" y="1552852"/>
            <a:ext cx="3056750" cy="2037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Приклади вразливості Java</a:t>
            </a:r>
            <a:endParaRPr/>
          </a:p>
        </p:txBody>
      </p:sp>
      <p:sp>
        <p:nvSpPr>
          <p:cNvPr id="104" name="Google Shape;104;p19"/>
          <p:cNvSpPr txBox="1"/>
          <p:nvPr>
            <p:ph idx="1" type="body"/>
          </p:nvPr>
        </p:nvSpPr>
        <p:spPr>
          <a:xfrm>
            <a:off x="311700" y="1266175"/>
            <a:ext cx="4484100" cy="3302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FF0000"/>
              </a:buClr>
              <a:buSzPts val="1300"/>
              <a:buAutoNum type="arabicPeriod"/>
            </a:pPr>
            <a:r>
              <a:rPr lang="ru" sz="1300">
                <a:solidFill>
                  <a:srgbClr val="FF0000"/>
                </a:solidFill>
              </a:rPr>
              <a:t>Вразливість(Простота декопіляції .class): використовуємо декомпілятори DJ Java Decompiler, JAD, Procyon, Fernflower, CFR і т.д</a:t>
            </a:r>
            <a:endParaRPr sz="1300">
              <a:solidFill>
                <a:srgbClr val="FF0000"/>
              </a:solidFill>
            </a:endParaRPr>
          </a:p>
          <a:p>
            <a:pPr indent="-311150" lvl="0" marL="457200" rtl="0" algn="l">
              <a:spcBef>
                <a:spcPts val="0"/>
              </a:spcBef>
              <a:spcAft>
                <a:spcPts val="0"/>
              </a:spcAft>
              <a:buClr>
                <a:srgbClr val="FF0000"/>
              </a:buClr>
              <a:buSzPts val="1300"/>
              <a:buAutoNum type="arabicPeriod"/>
            </a:pPr>
            <a:r>
              <a:rPr lang="ru" sz="1300">
                <a:solidFill>
                  <a:srgbClr val="FF0000"/>
                </a:solidFill>
              </a:rPr>
              <a:t>Вразливість(Обфускація коду): зловмисник все одно отримує Java код, багато змінні і функції зберігають свою оригінальну назву, декомпілятори частково деобфусціруют код</a:t>
            </a:r>
            <a:endParaRPr sz="1300">
              <a:solidFill>
                <a:srgbClr val="FF0000"/>
              </a:solidFill>
            </a:endParaRPr>
          </a:p>
          <a:p>
            <a:pPr indent="-311150" lvl="0" marL="457200" rtl="0" algn="l">
              <a:spcBef>
                <a:spcPts val="1600"/>
              </a:spcBef>
              <a:spcAft>
                <a:spcPts val="1600"/>
              </a:spcAft>
              <a:buClr>
                <a:srgbClr val="FF0000"/>
              </a:buClr>
              <a:buSzPts val="1300"/>
              <a:buAutoNum type="arabicPeriod"/>
            </a:pPr>
            <a:r>
              <a:rPr lang="ru" sz="1300">
                <a:solidFill>
                  <a:srgbClr val="FF0000"/>
                </a:solidFill>
              </a:rPr>
              <a:t>Вразливість(Байт-код): частина коду декомпілюються, Різні методи могут буті отрімані різнімі декомпіляторі, Інша частина может буті проаналізована в байт-коді</a:t>
            </a:r>
            <a:endParaRPr sz="1300">
              <a:solidFill>
                <a:srgbClr val="FF0000"/>
              </a:solidFill>
            </a:endParaRPr>
          </a:p>
        </p:txBody>
      </p:sp>
      <p:sp>
        <p:nvSpPr>
          <p:cNvPr id="105" name="Google Shape;105;p19"/>
          <p:cNvSpPr txBox="1"/>
          <p:nvPr>
            <p:ph idx="2" type="body"/>
          </p:nvPr>
        </p:nvSpPr>
        <p:spPr>
          <a:xfrm>
            <a:off x="4751175" y="1266175"/>
            <a:ext cx="3999900" cy="33027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accent2"/>
              </a:buClr>
              <a:buSzPts val="1900"/>
              <a:buAutoNum type="arabicPeriod"/>
            </a:pPr>
            <a:r>
              <a:rPr lang="ru" sz="1900">
                <a:solidFill>
                  <a:schemeClr val="accent2"/>
                </a:solidFill>
              </a:rPr>
              <a:t>Захист: </a:t>
            </a:r>
            <a:r>
              <a:rPr lang="ru" sz="1900">
                <a:solidFill>
                  <a:schemeClr val="accent2"/>
                </a:solidFill>
              </a:rPr>
              <a:t>обфусціруем</a:t>
            </a:r>
            <a:r>
              <a:rPr lang="ru" sz="1900">
                <a:solidFill>
                  <a:schemeClr val="accent2"/>
                </a:solidFill>
              </a:rPr>
              <a:t> java-код</a:t>
            </a:r>
            <a:endParaRPr sz="1900">
              <a:solidFill>
                <a:schemeClr val="accent2"/>
              </a:solidFill>
            </a:endParaRPr>
          </a:p>
          <a:p>
            <a:pPr indent="-349250" lvl="0" marL="457200" rtl="0" algn="l">
              <a:spcBef>
                <a:spcPts val="0"/>
              </a:spcBef>
              <a:spcAft>
                <a:spcPts val="0"/>
              </a:spcAft>
              <a:buClr>
                <a:schemeClr val="accent2"/>
              </a:buClr>
              <a:buSzPts val="1900"/>
              <a:buAutoNum type="arabicPeriod"/>
            </a:pPr>
            <a:r>
              <a:rPr lang="ru" sz="1900">
                <a:solidFill>
                  <a:schemeClr val="accent2"/>
                </a:solidFill>
              </a:rPr>
              <a:t>Захист: використання модифікації байт-коду</a:t>
            </a:r>
            <a:endParaRPr sz="1900">
              <a:solidFill>
                <a:schemeClr val="accent2"/>
              </a:solidFill>
            </a:endParaRPr>
          </a:p>
          <a:p>
            <a:pPr indent="-349250" lvl="0" marL="457200" rtl="0" algn="l">
              <a:spcBef>
                <a:spcPts val="1600"/>
              </a:spcBef>
              <a:spcAft>
                <a:spcPts val="1600"/>
              </a:spcAft>
              <a:buClr>
                <a:schemeClr val="accent2"/>
              </a:buClr>
              <a:buSzPts val="1900"/>
              <a:buAutoNum type="arabicPeriod"/>
            </a:pPr>
            <a:r>
              <a:rPr lang="ru" sz="1900">
                <a:solidFill>
                  <a:schemeClr val="accent2"/>
                </a:solidFill>
              </a:rPr>
              <a:t>Захист:Використання динамічного завантаження класів з можливим шифруванням і поділом коду</a:t>
            </a:r>
            <a:endParaRPr sz="1900">
              <a:solidFill>
                <a:schemeClr val="accent2"/>
              </a:solidFill>
            </a:endParaRPr>
          </a:p>
        </p:txBody>
      </p:sp>
      <p:pic>
        <p:nvPicPr>
          <p:cNvPr id="106" name="Google Shape;106;p19"/>
          <p:cNvPicPr preferRelativeResize="0"/>
          <p:nvPr/>
        </p:nvPicPr>
        <p:blipFill>
          <a:blip r:embed="rId3">
            <a:alphaModFix/>
          </a:blip>
          <a:stretch>
            <a:fillRect/>
          </a:stretch>
        </p:blipFill>
        <p:spPr>
          <a:xfrm>
            <a:off x="5867775" y="177100"/>
            <a:ext cx="925101" cy="925101"/>
          </a:xfrm>
          <a:prstGeom prst="rect">
            <a:avLst/>
          </a:prstGeom>
          <a:noFill/>
          <a:ln>
            <a:noFill/>
          </a:ln>
        </p:spPr>
      </p:pic>
      <p:pic>
        <p:nvPicPr>
          <p:cNvPr id="107" name="Google Shape;107;p19"/>
          <p:cNvPicPr preferRelativeResize="0"/>
          <p:nvPr/>
        </p:nvPicPr>
        <p:blipFill>
          <a:blip r:embed="rId4">
            <a:alphaModFix/>
          </a:blip>
          <a:stretch>
            <a:fillRect/>
          </a:stretch>
        </p:blipFill>
        <p:spPr>
          <a:xfrm>
            <a:off x="5239100" y="126873"/>
            <a:ext cx="559401" cy="10255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ru">
                <a:latin typeface="Open Sans"/>
                <a:ea typeface="Open Sans"/>
                <a:cs typeface="Open Sans"/>
                <a:sym typeface="Open Sans"/>
              </a:rPr>
              <a:t>З</a:t>
            </a:r>
            <a:r>
              <a:rPr lang="ru">
                <a:latin typeface="Open Sans"/>
                <a:ea typeface="Open Sans"/>
                <a:cs typeface="Open Sans"/>
                <a:sym typeface="Open Sans"/>
              </a:rPr>
              <a:t>ахист Java-програм</a:t>
            </a:r>
            <a:endParaRPr sz="5800"/>
          </a:p>
        </p:txBody>
      </p:sp>
      <p:sp>
        <p:nvSpPr>
          <p:cNvPr id="113" name="Google Shape;113;p20"/>
          <p:cNvSpPr txBox="1"/>
          <p:nvPr>
            <p:ph idx="1" type="body"/>
          </p:nvPr>
        </p:nvSpPr>
        <p:spPr>
          <a:xfrm>
            <a:off x="311700" y="1266175"/>
            <a:ext cx="57144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Зазвичай, для захисту Java-програм використовуються обфускатор. Обфускатор дозволяють перейменувати класи, методи, змінні, змінити потік управління (контроль потоку) байт-коду. Ці функції вміють робити всі </a:t>
            </a:r>
            <a:r>
              <a:rPr lang="ru"/>
              <a:t>обфускатори</a:t>
            </a:r>
            <a:r>
              <a:rPr lang="ru"/>
              <a:t>, включаючи безкоштовні і платні.</a:t>
            </a:r>
            <a:endParaRPr/>
          </a:p>
          <a:p>
            <a:pPr indent="0" lvl="0" marL="0" rtl="0" algn="l">
              <a:spcBef>
                <a:spcPts val="1600"/>
              </a:spcBef>
              <a:spcAft>
                <a:spcPts val="0"/>
              </a:spcAft>
              <a:buNone/>
            </a:pPr>
            <a:r>
              <a:rPr lang="ru"/>
              <a:t>Ціллю</a:t>
            </a:r>
            <a:r>
              <a:rPr lang="ru"/>
              <a:t> обфускації байт-кода є створення такого набору команд JVM, в якому не було б необхідності створювати коректний вихідний код на мові Java.</a:t>
            </a:r>
            <a:endParaRPr/>
          </a:p>
          <a:p>
            <a:pPr indent="0" lvl="0" marL="0" rtl="0" algn="l">
              <a:spcBef>
                <a:spcPts val="1600"/>
              </a:spcBef>
              <a:spcAft>
                <a:spcPts val="1600"/>
              </a:spcAft>
              <a:buNone/>
            </a:pPr>
            <a:r>
              <a:rPr lang="ru"/>
              <a:t>в даний час спостерігається «бум» троянів, які, використовуючи вразливості в JVM, проникають на комп'ютер користувача для здійснення своїх шкідливих дій, в найбільшою мірою по відношенню до програм, які працюють з фінансової та іншої цінної інформацією.</a:t>
            </a:r>
            <a:endParaRPr/>
          </a:p>
        </p:txBody>
      </p:sp>
      <p:pic>
        <p:nvPicPr>
          <p:cNvPr id="114" name="Google Shape;114;p20"/>
          <p:cNvPicPr preferRelativeResize="0"/>
          <p:nvPr/>
        </p:nvPicPr>
        <p:blipFill>
          <a:blip r:embed="rId3">
            <a:alphaModFix/>
          </a:blip>
          <a:stretch>
            <a:fillRect/>
          </a:stretch>
        </p:blipFill>
        <p:spPr>
          <a:xfrm>
            <a:off x="5776600" y="161324"/>
            <a:ext cx="3195999" cy="2257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Javascript як захистити код</a:t>
            </a:r>
            <a:endParaRPr/>
          </a:p>
        </p:txBody>
      </p:sp>
      <p:sp>
        <p:nvSpPr>
          <p:cNvPr id="120" name="Google Shape;120;p21"/>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sz="3100"/>
              <a:t>Отже, є кілька варіантів захисту коду:</a:t>
            </a:r>
            <a:endParaRPr sz="3100"/>
          </a:p>
          <a:p>
            <a:pPr indent="-425450" lvl="0" marL="457200" rtl="0" algn="l">
              <a:spcBef>
                <a:spcPts val="1600"/>
              </a:spcBef>
              <a:spcAft>
                <a:spcPts val="0"/>
              </a:spcAft>
              <a:buSzPts val="3100"/>
              <a:buAutoNum type="arabicPeriod"/>
            </a:pPr>
            <a:r>
              <a:rPr lang="ru" sz="3100"/>
              <a:t>Зробити обфускацію коду.</a:t>
            </a:r>
            <a:endParaRPr sz="3100"/>
          </a:p>
          <a:p>
            <a:pPr indent="-425450" lvl="0" marL="457200" rtl="0" algn="l">
              <a:spcBef>
                <a:spcPts val="1600"/>
              </a:spcBef>
              <a:spcAft>
                <a:spcPts val="0"/>
              </a:spcAft>
              <a:buSzPts val="3100"/>
              <a:buAutoNum type="arabicPeriod"/>
            </a:pPr>
            <a:r>
              <a:rPr lang="ru" sz="3100"/>
              <a:t>Використовувати криптор.</a:t>
            </a:r>
            <a:endParaRPr sz="3100"/>
          </a:p>
          <a:p>
            <a:pPr indent="-425450" lvl="0" marL="457200" rtl="0" algn="l">
              <a:spcBef>
                <a:spcPts val="1600"/>
              </a:spcBef>
              <a:spcAft>
                <a:spcPts val="1600"/>
              </a:spcAft>
              <a:buSzPts val="3100"/>
              <a:buAutoNum type="arabicPeriod"/>
            </a:pPr>
            <a:r>
              <a:rPr lang="ru" sz="3100"/>
              <a:t>Використовувати веб-сокети.</a:t>
            </a:r>
            <a:endParaRPr sz="3100"/>
          </a:p>
        </p:txBody>
      </p:sp>
      <p:pic>
        <p:nvPicPr>
          <p:cNvPr id="121" name="Google Shape;121;p21"/>
          <p:cNvPicPr preferRelativeResize="0"/>
          <p:nvPr/>
        </p:nvPicPr>
        <p:blipFill>
          <a:blip r:embed="rId3">
            <a:alphaModFix/>
          </a:blip>
          <a:stretch>
            <a:fillRect/>
          </a:stretch>
        </p:blipFill>
        <p:spPr>
          <a:xfrm>
            <a:off x="5317875" y="352025"/>
            <a:ext cx="893400" cy="893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Кріптори</a:t>
            </a:r>
            <a:endParaRPr/>
          </a:p>
        </p:txBody>
      </p:sp>
      <p:sp>
        <p:nvSpPr>
          <p:cNvPr id="127" name="Google Shape;127;p22"/>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t>Криптор призводить код в нечитаний вид, використовуючи, як правило, base64 (що неминуче призводить до збільшення обсягу коду приблизно на 30%). Потім до отриманого результату додається так звана «сіль» - набір символів, який при розборі коду функцією-дешіфровщіків використовується в якості ключа. Ну а потім вся рядок коду зазвичай виконується через eval (). Проблема криптор в тому, що якщо зрозуміти принцип їх роботи, відсікти «сіль» і декодувати, то відразу стає доступний весь код в його початковому вигляді.</a:t>
            </a:r>
            <a:endParaRPr/>
          </a:p>
        </p:txBody>
      </p:sp>
      <p:pic>
        <p:nvPicPr>
          <p:cNvPr id="128" name="Google Shape;128;p22"/>
          <p:cNvPicPr preferRelativeResize="0"/>
          <p:nvPr/>
        </p:nvPicPr>
        <p:blipFill>
          <a:blip r:embed="rId3">
            <a:alphaModFix/>
          </a:blip>
          <a:stretch>
            <a:fillRect/>
          </a:stretch>
        </p:blipFill>
        <p:spPr>
          <a:xfrm>
            <a:off x="4186650" y="259625"/>
            <a:ext cx="691675" cy="1078200"/>
          </a:xfrm>
          <a:prstGeom prst="rect">
            <a:avLst/>
          </a:prstGeom>
          <a:noFill/>
          <a:ln>
            <a:noFill/>
          </a:ln>
        </p:spPr>
      </p:pic>
      <p:pic>
        <p:nvPicPr>
          <p:cNvPr id="129" name="Google Shape;129;p22"/>
          <p:cNvPicPr preferRelativeResize="0"/>
          <p:nvPr/>
        </p:nvPicPr>
        <p:blipFill>
          <a:blip r:embed="rId4">
            <a:alphaModFix/>
          </a:blip>
          <a:stretch>
            <a:fillRect/>
          </a:stretch>
        </p:blipFill>
        <p:spPr>
          <a:xfrm>
            <a:off x="2946852" y="259624"/>
            <a:ext cx="1078222" cy="1078200"/>
          </a:xfrm>
          <a:prstGeom prst="rect">
            <a:avLst/>
          </a:prstGeom>
          <a:noFill/>
          <a:ln>
            <a:noFill/>
          </a:ln>
          <a:effectLst>
            <a:outerShdw blurRad="57150" rotWithShape="0" algn="bl" dir="5400000" dist="19050">
              <a:srgbClr val="000000">
                <a:alpha val="50000"/>
              </a:srgbClr>
            </a:outerShdw>
          </a:effectLst>
        </p:spPr>
      </p:pic>
      <p:pic>
        <p:nvPicPr>
          <p:cNvPr id="130" name="Google Shape;130;p22"/>
          <p:cNvPicPr preferRelativeResize="0"/>
          <p:nvPr/>
        </p:nvPicPr>
        <p:blipFill rotWithShape="1">
          <a:blip r:embed="rId5">
            <a:alphaModFix/>
          </a:blip>
          <a:srcRect b="0" l="37707" r="13270" t="0"/>
          <a:stretch/>
        </p:blipFill>
        <p:spPr>
          <a:xfrm>
            <a:off x="5039900" y="208675"/>
            <a:ext cx="954700" cy="1180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1507425" y="103400"/>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Обфускатор</a:t>
            </a:r>
            <a:endParaRPr/>
          </a:p>
        </p:txBody>
      </p:sp>
      <p:sp>
        <p:nvSpPr>
          <p:cNvPr id="136" name="Google Shape;136;p23"/>
          <p:cNvSpPr txBox="1"/>
          <p:nvPr>
            <p:ph idx="1" type="body"/>
          </p:nvPr>
        </p:nvSpPr>
        <p:spPr>
          <a:xfrm>
            <a:off x="254775" y="715900"/>
            <a:ext cx="4983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t>Обфускатори</a:t>
            </a:r>
            <a:r>
              <a:rPr lang="ru"/>
              <a:t> ж змінюють сам код, вставляючи між операторами нечитабельним символи, змінюючи імена змінних і функцій на набір візуально незрозумілих символів. При цьому обсяг коду також сильно збільшується через вставки додаткового псевдокоду, а також заміни символів на hex, коли будь-які символи переводяться в їх hex-значення (наприклад, латинська буква 'e' може бути записана як '\ x65', причому це прекрасно інтерпретується будь-яким браузером).</a:t>
            </a:r>
            <a:endParaRPr/>
          </a:p>
        </p:txBody>
      </p:sp>
      <p:pic>
        <p:nvPicPr>
          <p:cNvPr id="137" name="Google Shape;137;p23"/>
          <p:cNvPicPr preferRelativeResize="0"/>
          <p:nvPr/>
        </p:nvPicPr>
        <p:blipFill>
          <a:blip r:embed="rId3">
            <a:alphaModFix/>
          </a:blip>
          <a:stretch>
            <a:fillRect/>
          </a:stretch>
        </p:blipFill>
        <p:spPr>
          <a:xfrm>
            <a:off x="6201676" y="2314526"/>
            <a:ext cx="2445650" cy="2445650"/>
          </a:xfrm>
          <a:prstGeom prst="rect">
            <a:avLst/>
          </a:prstGeom>
          <a:noFill/>
          <a:ln>
            <a:noFill/>
          </a:ln>
        </p:spPr>
      </p:pic>
      <p:pic>
        <p:nvPicPr>
          <p:cNvPr id="138" name="Google Shape;138;p23"/>
          <p:cNvPicPr preferRelativeResize="0"/>
          <p:nvPr/>
        </p:nvPicPr>
        <p:blipFill>
          <a:blip r:embed="rId4">
            <a:alphaModFix/>
          </a:blip>
          <a:stretch>
            <a:fillRect/>
          </a:stretch>
        </p:blipFill>
        <p:spPr>
          <a:xfrm>
            <a:off x="5357775" y="189800"/>
            <a:ext cx="3621000" cy="1626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